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9" r:id="rId3"/>
    <p:sldId id="261" r:id="rId4"/>
    <p:sldId id="256" r:id="rId5"/>
    <p:sldId id="257" r:id="rId6"/>
    <p:sldId id="263" r:id="rId7"/>
    <p:sldId id="262" r:id="rId8"/>
  </p:sldIdLst>
  <p:sldSz cx="6858000" cy="9906000" type="A4"/>
  <p:notesSz cx="6888163" cy="10020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5757"/>
    <a:srgbClr val="FF2F2F"/>
    <a:srgbClr val="FF0066"/>
    <a:srgbClr val="969696"/>
    <a:srgbClr val="5F5F5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595" autoAdjust="0"/>
  </p:normalViewPr>
  <p:slideViewPr>
    <p:cSldViewPr>
      <p:cViewPr varScale="1">
        <p:scale>
          <a:sx n="58" d="100"/>
          <a:sy n="58" d="100"/>
        </p:scale>
        <p:origin x="2670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3842" cy="5012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04" tIns="48301" rIns="96604" bIns="4830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697" y="1"/>
            <a:ext cx="2983842" cy="5012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04" tIns="48301" rIns="96604" bIns="4830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750888"/>
            <a:ext cx="260191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30" y="4759522"/>
            <a:ext cx="5511505" cy="45096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04" tIns="48301" rIns="96604" bIns="483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432"/>
            <a:ext cx="2983842" cy="5012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04" tIns="48301" rIns="96604" bIns="4830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97" y="9517432"/>
            <a:ext cx="2983842" cy="5012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04" tIns="48301" rIns="96604" bIns="483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3A9A81-395F-42AC-AF8F-7276DB2EF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7493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B5AD-8C15-4868-A8F5-544C04A43A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65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CCEAB-6942-477F-B2DB-7F7E7EAB0A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FD65F-39F2-48E0-82C2-5584B288C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65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3D446-AAAA-4299-BB4C-6381D5E5B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24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FE419-F89E-4B55-83BA-5220DBFCDE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69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BD4D1-519A-40AD-9FE1-4D74D3F8CE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48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18096-9124-4644-A8D5-3616994925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848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368D-59CC-402F-BEDB-EE558799E6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139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1737-FCF2-41CE-8C93-C96B994DEC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93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E313-06FE-40E2-AF1C-AA68B25FF1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891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3A527-4206-48CA-B6CB-C01EAD14DA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04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901649-509C-4DFC-93E8-11AEA9514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saki.rdy.jp/illust/jinbutu/seikatu/seikatu5/sozaitext/303.ht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60350" y="200025"/>
            <a:ext cx="6597650" cy="42473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８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回ヘルシークイーン・フェスティバル（コンテスト部門）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出場にあたっての留意事項</a:t>
            </a:r>
          </a:p>
          <a:p>
            <a:pPr eaLnBrk="1" hangingPunct="1">
              <a:spcBef>
                <a:spcPct val="50000"/>
              </a:spcBef>
              <a:defRPr/>
            </a:pPr>
            <a:endParaRPr lang="ja-JP" altLang="en-US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4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１．提出物について</a:t>
            </a:r>
            <a:endParaRPr lang="en-US" altLang="ja-JP" sz="1400" b="1" dirty="0" smtClean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4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(1)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出場申込書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（月）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日（土）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必着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締切</a:t>
            </a:r>
            <a:endParaRPr lang="en-US" altLang="ja-JP" sz="12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出場申込書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提出書類１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に必要事項を記入の上、提出してください。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(2)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提出書類　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日（月）～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日（水）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必着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締切</a:t>
            </a:r>
            <a:endParaRPr lang="ja-JP" altLang="en-US" sz="14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以下の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点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をそろえて提出してください。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①出場者名簿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（保険加入のため）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提出書類２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en-US" altLang="ja-JP" sz="1050" i="1" dirty="0" smtClean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②オリジナルお勧めヘルシー献立の紹介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（Ａ４用紙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</a:rPr>
              <a:t>） 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提出書類３・４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en-US" altLang="ja-JP" sz="1200" i="1" dirty="0" smtClean="0">
              <a:latin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１枚目は献立の紹介、２枚目はレシピ・献立紹介文（レシピのみ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枚可）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なお、提出されたレシピは、当日会場内にポスター展示させて頂きますので、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予めご承知おきください。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 smtClean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③ホームページ掲載承諾書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【</a:t>
            </a:r>
            <a:r>
              <a:rPr lang="ja-JP" altLang="en-US" sz="1050" i="1" dirty="0" smtClean="0">
                <a:solidFill>
                  <a:srgbClr val="969696"/>
                </a:solidFill>
              </a:rPr>
              <a:t>提出書類５</a:t>
            </a:r>
            <a:r>
              <a:rPr lang="en-US" altLang="ja-JP" sz="1050" i="1" dirty="0" smtClean="0">
                <a:solidFill>
                  <a:srgbClr val="969696"/>
                </a:solidFill>
              </a:rPr>
              <a:t>】</a:t>
            </a:r>
            <a:endParaRPr lang="ja-JP" altLang="en-US" sz="1200" b="1" dirty="0" smtClean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④発表作品の音源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CD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に限ります。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表紙にグループ名を記入してください。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rPr>
              <a:t>⑤集合写真 １枚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（出場者全員が写っているスナップ写真等）</a:t>
            </a:r>
          </a:p>
          <a:p>
            <a:pPr eaLnBrk="1" hangingPunct="1"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33375" y="6465888"/>
            <a:ext cx="6335713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２．作品発表に関する連絡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①代表者会議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日時：平成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月２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18:00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場所：女子栄養大学（坂戸キャンパス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号館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 第</a:t>
            </a:r>
            <a:r>
              <a:rPr lang="en-US" altLang="ja-JP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endParaRPr lang="en-US" altLang="ja-JP" sz="12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発表順、注意事項を連絡します。チーム代表者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名は、必ずご出席ください。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②当日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３：０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受付時間内にステージ横にて、受付を済ませてください。また、参加費（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ループ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円）をお支払いください。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③演技発表後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演技発表後、受付にて音源を返却いたします。代表者は必ず取りに来てください。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３．申し込み先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回ヘルシークイーン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フェスティバル実行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委員会事務局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zh-CN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350-0288 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埼玉県坂戸市千代田</a:t>
            </a:r>
            <a:r>
              <a:rPr lang="en-US" altLang="zh-CN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3-9-21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zh-CN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女子栄養大学実践運動方法学</a:t>
            </a:r>
            <a:r>
              <a:rPr lang="zh-CN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研究室内</a:t>
            </a:r>
            <a:endParaRPr lang="zh-CN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＊ご不明な点がありましたら、実行委員会事務局までメールまたは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100" dirty="0" err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ご連絡ください。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healthyqueen@eiyo.ac.jp</a:t>
            </a:r>
            <a:endParaRPr lang="en-US" altLang="ja-JP" sz="11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       049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284</a:t>
            </a:r>
            <a:r>
              <a:rPr lang="ja-JP" altLang="en-US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1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3472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205038" y="4305300"/>
            <a:ext cx="1655762" cy="2087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077" name="WordArt 7"/>
          <p:cNvSpPr>
            <a:spLocks noChangeArrowheads="1" noChangeShapeType="1" noTextEdit="1"/>
          </p:cNvSpPr>
          <p:nvPr/>
        </p:nvSpPr>
        <p:spPr bwMode="auto">
          <a:xfrm>
            <a:off x="2276475" y="4449763"/>
            <a:ext cx="1466850" cy="73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オリジナルお勧めヘルシー献立の紹介</a:t>
            </a:r>
          </a:p>
        </p:txBody>
      </p:sp>
      <p:pic>
        <p:nvPicPr>
          <p:cNvPr id="3078" name="Picture 9" descr="foods_04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4808538"/>
            <a:ext cx="5270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0" descr="15_excer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4808538"/>
            <a:ext cx="2428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" descr="味噌汁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50974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3" descr="気に入ったら使ってください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5284788"/>
            <a:ext cx="43180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AutoShape 14"/>
          <p:cNvSpPr>
            <a:spLocks noChangeArrowheads="1"/>
          </p:cNvSpPr>
          <p:nvPr/>
        </p:nvSpPr>
        <p:spPr bwMode="auto">
          <a:xfrm>
            <a:off x="2349500" y="4546600"/>
            <a:ext cx="1366838" cy="190500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00">
                <a:ea typeface="HGP創英角ｺﾞｼｯｸUB" panose="020B0900000000000000" pitchFamily="50" charset="-128"/>
              </a:rPr>
              <a:t>満点ヘルシーハンバーグディナー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">
                <a:ea typeface="HGP創英角ｺﾞｼｯｸUB" panose="020B0900000000000000" pitchFamily="50" charset="-128"/>
              </a:rPr>
              <a:t>グループ名：ベジフルズ　　　対象者：中高年向け</a:t>
            </a:r>
          </a:p>
        </p:txBody>
      </p:sp>
      <p:pic>
        <p:nvPicPr>
          <p:cNvPr id="3083" name="Picture 11" descr="ご飯のイラスト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838" y="50974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3141663" y="61055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5" name="Line 24"/>
          <p:cNvSpPr>
            <a:spLocks noChangeShapeType="1"/>
          </p:cNvSpPr>
          <p:nvPr/>
        </p:nvSpPr>
        <p:spPr bwMode="auto">
          <a:xfrm>
            <a:off x="3141663" y="6176963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6" name="Line 25"/>
          <p:cNvSpPr>
            <a:spLocks noChangeShapeType="1"/>
          </p:cNvSpPr>
          <p:nvPr/>
        </p:nvSpPr>
        <p:spPr bwMode="auto">
          <a:xfrm>
            <a:off x="3141663" y="6249988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87" name="Rectangle 26"/>
          <p:cNvSpPr>
            <a:spLocks noChangeArrowheads="1"/>
          </p:cNvSpPr>
          <p:nvPr/>
        </p:nvSpPr>
        <p:spPr bwMode="auto">
          <a:xfrm>
            <a:off x="4221163" y="4305300"/>
            <a:ext cx="1655762" cy="2087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088" name="WordArt 27"/>
          <p:cNvSpPr>
            <a:spLocks noChangeArrowheads="1" noChangeShapeType="1" noTextEdit="1"/>
          </p:cNvSpPr>
          <p:nvPr/>
        </p:nvSpPr>
        <p:spPr bwMode="auto">
          <a:xfrm>
            <a:off x="4437063" y="4449763"/>
            <a:ext cx="1223962" cy="71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3089" name="WordArt 28"/>
          <p:cNvSpPr>
            <a:spLocks noChangeArrowheads="1" noChangeShapeType="1" noTextEdit="1"/>
          </p:cNvSpPr>
          <p:nvPr/>
        </p:nvSpPr>
        <p:spPr bwMode="auto">
          <a:xfrm>
            <a:off x="4868863" y="4579938"/>
            <a:ext cx="431800" cy="85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ja-JP" altLang="en-US" sz="800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3090" name="Text Box 29"/>
          <p:cNvSpPr txBox="1">
            <a:spLocks noChangeArrowheads="1"/>
          </p:cNvSpPr>
          <p:nvPr/>
        </p:nvSpPr>
        <p:spPr bwMode="auto">
          <a:xfrm>
            <a:off x="4497388" y="5224463"/>
            <a:ext cx="1019175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900"/>
              <a:t>書式は自由です</a:t>
            </a:r>
          </a:p>
        </p:txBody>
      </p:sp>
      <p:sp>
        <p:nvSpPr>
          <p:cNvPr id="3091" name="Text Box 32"/>
          <p:cNvSpPr txBox="1">
            <a:spLocks noChangeArrowheads="1"/>
          </p:cNvSpPr>
          <p:nvPr/>
        </p:nvSpPr>
        <p:spPr bwMode="auto">
          <a:xfrm>
            <a:off x="836613" y="4449763"/>
            <a:ext cx="1295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ea typeface="HG丸ｺﾞｼｯｸM-PRO" panose="020F0600000000000000" pitchFamily="50" charset="-128"/>
              </a:rPr>
              <a:t>例：献立の紹介</a:t>
            </a:r>
          </a:p>
        </p:txBody>
      </p:sp>
      <p:sp>
        <p:nvSpPr>
          <p:cNvPr id="3092" name="Line 33"/>
          <p:cNvSpPr>
            <a:spLocks noChangeShapeType="1"/>
          </p:cNvSpPr>
          <p:nvPr/>
        </p:nvSpPr>
        <p:spPr bwMode="auto">
          <a:xfrm>
            <a:off x="1557338" y="48085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3" name="Line 53"/>
          <p:cNvSpPr>
            <a:spLocks noChangeShapeType="1"/>
          </p:cNvSpPr>
          <p:nvPr/>
        </p:nvSpPr>
        <p:spPr bwMode="auto">
          <a:xfrm>
            <a:off x="2349500" y="6249988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54"/>
          <p:cNvSpPr>
            <a:spLocks noChangeShapeType="1"/>
          </p:cNvSpPr>
          <p:nvPr/>
        </p:nvSpPr>
        <p:spPr bwMode="auto">
          <a:xfrm>
            <a:off x="2349500" y="61055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55"/>
          <p:cNvSpPr>
            <a:spLocks noChangeShapeType="1"/>
          </p:cNvSpPr>
          <p:nvPr/>
        </p:nvSpPr>
        <p:spPr bwMode="auto">
          <a:xfrm>
            <a:off x="2349500" y="6176963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56"/>
          <p:cNvSpPr>
            <a:spLocks noChangeShapeType="1"/>
          </p:cNvSpPr>
          <p:nvPr/>
        </p:nvSpPr>
        <p:spPr bwMode="auto">
          <a:xfrm>
            <a:off x="2349500" y="63214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57"/>
          <p:cNvSpPr>
            <a:spLocks noChangeShapeType="1"/>
          </p:cNvSpPr>
          <p:nvPr/>
        </p:nvSpPr>
        <p:spPr bwMode="auto">
          <a:xfrm>
            <a:off x="3141663" y="6321425"/>
            <a:ext cx="57467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3098" name="Picture 59" descr="食事のイラスト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0" y="5457825"/>
            <a:ext cx="43973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65" descr="303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5457825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66"/>
          <p:cNvSpPr>
            <a:spLocks noChangeArrowheads="1"/>
          </p:cNvSpPr>
          <p:nvPr/>
        </p:nvSpPr>
        <p:spPr bwMode="auto">
          <a:xfrm>
            <a:off x="2276475" y="5384800"/>
            <a:ext cx="1512888" cy="73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sp>
        <p:nvSpPr>
          <p:cNvPr id="3101" name="Rectangle 67"/>
          <p:cNvSpPr>
            <a:spLocks noChangeArrowheads="1"/>
          </p:cNvSpPr>
          <p:nvPr/>
        </p:nvSpPr>
        <p:spPr bwMode="auto">
          <a:xfrm>
            <a:off x="2276475" y="5457825"/>
            <a:ext cx="720725" cy="5032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600"/>
          </a:p>
        </p:txBody>
      </p:sp>
      <p:sp>
        <p:nvSpPr>
          <p:cNvPr id="3102" name="Rectangle 50"/>
          <p:cNvSpPr>
            <a:spLocks noChangeArrowheads="1"/>
          </p:cNvSpPr>
          <p:nvPr/>
        </p:nvSpPr>
        <p:spPr bwMode="auto">
          <a:xfrm>
            <a:off x="3068638" y="5457825"/>
            <a:ext cx="720725" cy="5032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600"/>
          </a:p>
        </p:txBody>
      </p:sp>
      <p:sp>
        <p:nvSpPr>
          <p:cNvPr id="3103" name="Rectangle 8"/>
          <p:cNvSpPr>
            <a:spLocks noChangeArrowheads="1"/>
          </p:cNvSpPr>
          <p:nvPr/>
        </p:nvSpPr>
        <p:spPr bwMode="auto">
          <a:xfrm>
            <a:off x="2565400" y="4808538"/>
            <a:ext cx="908050" cy="61277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6" name="Group 1542"/>
          <p:cNvGraphicFramePr>
            <a:graphicFrameLocks noGrp="1"/>
          </p:cNvGraphicFramePr>
          <p:nvPr/>
        </p:nvGraphicFramePr>
        <p:xfrm>
          <a:off x="549275" y="1712913"/>
          <a:ext cx="5832475" cy="7561260"/>
        </p:xfrm>
        <a:graphic>
          <a:graphicData uri="http://schemas.openxmlformats.org/drawingml/2006/table">
            <a:tbl>
              <a:tblPr/>
              <a:tblGrid>
                <a:gridCol w="1008063"/>
                <a:gridCol w="4824412"/>
              </a:tblGrid>
              <a:tr h="650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　称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パフォーマンス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作品タイトル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タイトル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代表者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72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連絡者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この欄は全て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 ご記入ください。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ふりがな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1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　所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緊急時の連絡先（携帯など）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メールアドレス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4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参加者人数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紹介文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文字程度）アナウンス時に使用します。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リハーサル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希望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どちらかに○を付けてください。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希望する　　　　・　　　　希望しない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参加にあたっての希望、質問などご記入ください。</a:t>
                      </a:r>
                    </a:p>
                  </a:txBody>
                  <a:tcPr marL="90000" marR="90000" marT="46791" marB="467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5" name="Text Box 1119"/>
          <p:cNvSpPr txBox="1">
            <a:spLocks noChangeArrowheads="1"/>
          </p:cNvSpPr>
          <p:nvPr/>
        </p:nvSpPr>
        <p:spPr bwMode="auto">
          <a:xfrm>
            <a:off x="549275" y="1263650"/>
            <a:ext cx="583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 dirty="0" smtClean="0"/>
              <a:t>第</a:t>
            </a:r>
            <a:r>
              <a:rPr lang="ja-JP" altLang="en-US" sz="1400" b="1" dirty="0"/>
              <a:t>８</a:t>
            </a:r>
            <a:r>
              <a:rPr lang="ja-JP" altLang="en-US" sz="1400" b="1" dirty="0" smtClean="0"/>
              <a:t>回ヘルシークイーン</a:t>
            </a:r>
            <a:r>
              <a:rPr lang="ja-JP" altLang="en-US" sz="1400" b="1" dirty="0"/>
              <a:t>･</a:t>
            </a:r>
            <a:r>
              <a:rPr lang="ja-JP" altLang="en-US" sz="1400" b="1" dirty="0" smtClean="0"/>
              <a:t>フェスティバル（</a:t>
            </a:r>
            <a:r>
              <a:rPr lang="ja-JP" altLang="en-US" sz="1400" b="1" dirty="0"/>
              <a:t>コンテスト部門）出場申込書</a:t>
            </a:r>
          </a:p>
        </p:txBody>
      </p:sp>
      <p:sp>
        <p:nvSpPr>
          <p:cNvPr id="4136" name="Text Box 1120"/>
          <p:cNvSpPr txBox="1">
            <a:spLocks noChangeArrowheads="1"/>
          </p:cNvSpPr>
          <p:nvPr/>
        </p:nvSpPr>
        <p:spPr bwMode="auto">
          <a:xfrm>
            <a:off x="4149725" y="920750"/>
            <a:ext cx="2232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平成</a:t>
            </a:r>
            <a:r>
              <a:rPr lang="en-US" altLang="ja-JP" sz="1200" dirty="0" smtClean="0"/>
              <a:t>28</a:t>
            </a:r>
            <a:r>
              <a:rPr lang="ja-JP" altLang="en-US" sz="1200" dirty="0" smtClean="0"/>
              <a:t>年</a:t>
            </a:r>
            <a:r>
              <a:rPr lang="ja-JP" altLang="en-US" sz="1200" dirty="0"/>
              <a:t>　　　　月　　　　　日</a:t>
            </a:r>
          </a:p>
        </p:txBody>
      </p:sp>
      <p:sp>
        <p:nvSpPr>
          <p:cNvPr id="4137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提出書類１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graphicFrame>
        <p:nvGraphicFramePr>
          <p:cNvPr id="8" name="Group 1508"/>
          <p:cNvGraphicFramePr>
            <a:graphicFrameLocks noGrp="1"/>
          </p:cNvGraphicFramePr>
          <p:nvPr/>
        </p:nvGraphicFramePr>
        <p:xfrm>
          <a:off x="1555750" y="5961063"/>
          <a:ext cx="4824412" cy="904876"/>
        </p:xfrm>
        <a:graphic>
          <a:graphicData uri="http://schemas.openxmlformats.org/drawingml/2006/table">
            <a:tbl>
              <a:tblPr/>
              <a:tblGrid>
                <a:gridCol w="503237"/>
                <a:gridCol w="863600"/>
                <a:gridCol w="865188"/>
                <a:gridCol w="863600"/>
                <a:gridCol w="863600"/>
                <a:gridCol w="865187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成人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大学・専門学生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中高生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小学生以下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計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男性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女性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77" name="Group 237"/>
          <p:cNvGraphicFramePr>
            <a:graphicFrameLocks noGrp="1"/>
          </p:cNvGraphicFramePr>
          <p:nvPr/>
        </p:nvGraphicFramePr>
        <p:xfrm>
          <a:off x="404813" y="1831975"/>
          <a:ext cx="6048375" cy="7496182"/>
        </p:xfrm>
        <a:graphic>
          <a:graphicData uri="http://schemas.openxmlformats.org/drawingml/2006/table">
            <a:tbl>
              <a:tblPr/>
              <a:tblGrid>
                <a:gridCol w="360362"/>
                <a:gridCol w="2087563"/>
                <a:gridCol w="3600450"/>
              </a:tblGrid>
              <a:tr h="471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4295" marR="74295" marT="8890" marB="88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氏　名</a:t>
                      </a:r>
                    </a:p>
                  </a:txBody>
                  <a:tcPr marL="75600" marR="75600" marT="7200" marB="7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　所</a:t>
                      </a:r>
                    </a:p>
                  </a:txBody>
                  <a:tcPr marL="75600" marR="75600" marT="7200" marB="7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14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15</a:t>
                      </a: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75600" marR="75600" marT="7200" marB="72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92" name="Text Box 216"/>
          <p:cNvSpPr txBox="1">
            <a:spLocks noChangeArrowheads="1"/>
          </p:cNvSpPr>
          <p:nvPr/>
        </p:nvSpPr>
        <p:spPr bwMode="auto">
          <a:xfrm>
            <a:off x="549275" y="1335088"/>
            <a:ext cx="583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 dirty="0" smtClean="0"/>
              <a:t>第</a:t>
            </a:r>
            <a:r>
              <a:rPr lang="ja-JP" altLang="en-US" sz="1400" b="1" dirty="0"/>
              <a:t>８</a:t>
            </a:r>
            <a:r>
              <a:rPr lang="ja-JP" altLang="en-US" sz="1400" b="1" dirty="0" smtClean="0"/>
              <a:t>回ヘルシークイーン</a:t>
            </a:r>
            <a:r>
              <a:rPr lang="ja-JP" altLang="en-US" sz="1400" b="1" dirty="0"/>
              <a:t>･</a:t>
            </a:r>
            <a:r>
              <a:rPr lang="ja-JP" altLang="en-US" sz="1400" b="1" dirty="0" smtClean="0"/>
              <a:t>フェスティバル（</a:t>
            </a:r>
            <a:r>
              <a:rPr lang="ja-JP" altLang="en-US" sz="1400" b="1" dirty="0"/>
              <a:t>コンテスト部門）出場者名簿</a:t>
            </a:r>
          </a:p>
        </p:txBody>
      </p:sp>
      <p:sp>
        <p:nvSpPr>
          <p:cNvPr id="5193" name="Text Box 217"/>
          <p:cNvSpPr txBox="1">
            <a:spLocks noChangeArrowheads="1"/>
          </p:cNvSpPr>
          <p:nvPr/>
        </p:nvSpPr>
        <p:spPr bwMode="auto">
          <a:xfrm>
            <a:off x="4149725" y="920750"/>
            <a:ext cx="2232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平成</a:t>
            </a:r>
            <a:r>
              <a:rPr lang="en-US" altLang="ja-JP" sz="1200" dirty="0" smtClean="0"/>
              <a:t>28</a:t>
            </a:r>
            <a:r>
              <a:rPr lang="ja-JP" altLang="en-US" sz="1200" dirty="0" smtClean="0"/>
              <a:t>年</a:t>
            </a:r>
            <a:r>
              <a:rPr lang="ja-JP" altLang="en-US" sz="1200" dirty="0"/>
              <a:t>　　　　月　　　　　日</a:t>
            </a:r>
          </a:p>
        </p:txBody>
      </p:sp>
      <p:sp>
        <p:nvSpPr>
          <p:cNvPr id="5194" name="Text Box 234"/>
          <p:cNvSpPr txBox="1">
            <a:spLocks noChangeArrowheads="1"/>
          </p:cNvSpPr>
          <p:nvPr/>
        </p:nvSpPr>
        <p:spPr bwMode="auto">
          <a:xfrm>
            <a:off x="377825" y="9417050"/>
            <a:ext cx="60753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400">
                <a:latin typeface="ＭＳ Ｐゴシック" panose="020B0600070205080204" pitchFamily="50" charset="-128"/>
              </a:rPr>
              <a:t>※</a:t>
            </a:r>
            <a:r>
              <a:rPr lang="ja-JP" altLang="en-US" sz="1400">
                <a:latin typeface="ＭＳ Ｐゴシック" panose="020B0600070205080204" pitchFamily="50" charset="-128"/>
              </a:rPr>
              <a:t>この名簿は、保険加入のために使用し、他の目的には使用いたしません。</a:t>
            </a:r>
          </a:p>
        </p:txBody>
      </p:sp>
      <p:sp>
        <p:nvSpPr>
          <p:cNvPr id="5195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4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提出書類２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1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1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125538" y="2576513"/>
            <a:ext cx="4537075" cy="3168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献立の写真</a:t>
            </a:r>
            <a:endParaRPr lang="ja-JP" altLang="en-US" sz="1800"/>
          </a:p>
        </p:txBody>
      </p:sp>
      <p:sp>
        <p:nvSpPr>
          <p:cNvPr id="6147" name="AutoShape 6"/>
          <p:cNvSpPr>
            <a:spLocks noChangeArrowheads="1"/>
          </p:cNvSpPr>
          <p:nvPr/>
        </p:nvSpPr>
        <p:spPr bwMode="auto">
          <a:xfrm>
            <a:off x="260350" y="1168400"/>
            <a:ext cx="6337300" cy="1336675"/>
          </a:xfrm>
          <a:prstGeom prst="roundRect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献 立 名：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900">
              <a:latin typeface="ＭＳ Ｐゴシック" panose="020B0600070205080204" pitchFamily="50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グループ名：　　　　　　　　　　　　　　　　　　　対 象 者：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ja-JP" sz="1800">
              <a:latin typeface="ＭＳ Ｐゴシック" panose="020B0600070205080204" pitchFamily="50" charset="-128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333375" y="993130"/>
            <a:ext cx="6191250" cy="71438"/>
          </a:xfrm>
          <a:prstGeom prst="rect">
            <a:avLst/>
          </a:prstGeom>
          <a:extLst/>
        </p:spPr>
        <p:txBody>
          <a:bodyPr spcFirstLastPara="1" wrap="none" fromWordArt="1">
            <a:prstTxWarp prst="textArchUp">
              <a:avLst>
                <a:gd name="adj" fmla="val 10802734"/>
              </a:avLst>
            </a:prstTxWarp>
          </a:bodyPr>
          <a:lstStyle/>
          <a:p>
            <a:pPr algn="ctr" eaLnBrk="1" hangingPunct="1">
              <a:defRPr/>
            </a:pPr>
            <a:r>
              <a:rPr lang="ja-JP" altLang="en-US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/>
                <a:ea typeface="HG創英角ﾎﾟｯﾌﾟ体"/>
              </a:rPr>
              <a:t>オリジナルお勧めヘルシー献立の紹介</a:t>
            </a:r>
            <a:r>
              <a:rPr lang="en-US" altLang="ja-JP" sz="3600" b="1" kern="10" dirty="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/>
                <a:ea typeface="HG創英角ﾎﾟｯﾌﾟ体"/>
              </a:rPr>
              <a:t>!!</a:t>
            </a:r>
            <a:endParaRPr lang="ja-JP" altLang="en-US" sz="3600" b="1" kern="10" dirty="0"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latin typeface="HG創英角ﾎﾟｯﾌﾟ体"/>
              <a:ea typeface="HG創英角ﾎﾟｯﾌﾟ体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404813" y="5818188"/>
            <a:ext cx="3095625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写真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（調理中の様子）</a:t>
            </a:r>
            <a:endParaRPr lang="ja-JP" altLang="en-US" sz="1600"/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333375" y="7888288"/>
            <a:ext cx="295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/>
              <a:t>どのような点がヘルシーですか？</a:t>
            </a:r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3617913" y="7888288"/>
            <a:ext cx="2690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/>
              <a:t>調理をする時のポイント</a:t>
            </a:r>
          </a:p>
        </p:txBody>
      </p:sp>
      <p:graphicFrame>
        <p:nvGraphicFramePr>
          <p:cNvPr id="2131" name="Group 83"/>
          <p:cNvGraphicFramePr>
            <a:graphicFrameLocks noGrp="1"/>
          </p:cNvGraphicFramePr>
          <p:nvPr/>
        </p:nvGraphicFramePr>
        <p:xfrm>
          <a:off x="406400" y="8050213"/>
          <a:ext cx="2951163" cy="1439861"/>
        </p:xfrm>
        <a:graphic>
          <a:graphicData uri="http://schemas.openxmlformats.org/drawingml/2006/table">
            <a:tbl>
              <a:tblPr/>
              <a:tblGrid>
                <a:gridCol w="2951163"/>
              </a:tblGrid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1" name="Rectangle 74"/>
          <p:cNvSpPr>
            <a:spLocks noChangeArrowheads="1"/>
          </p:cNvSpPr>
          <p:nvPr/>
        </p:nvSpPr>
        <p:spPr bwMode="auto">
          <a:xfrm>
            <a:off x="3500438" y="5818188"/>
            <a:ext cx="3097212" cy="201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写真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（試食の様子）</a:t>
            </a:r>
            <a:endParaRPr lang="ja-JP" altLang="en-US" sz="1600"/>
          </a:p>
        </p:txBody>
      </p:sp>
      <p:graphicFrame>
        <p:nvGraphicFramePr>
          <p:cNvPr id="2150" name="Group 102"/>
          <p:cNvGraphicFramePr>
            <a:graphicFrameLocks noGrp="1"/>
          </p:cNvGraphicFramePr>
          <p:nvPr/>
        </p:nvGraphicFramePr>
        <p:xfrm>
          <a:off x="3644900" y="8048625"/>
          <a:ext cx="2951163" cy="1438276"/>
        </p:xfrm>
        <a:graphic>
          <a:graphicData uri="http://schemas.openxmlformats.org/drawingml/2006/table">
            <a:tbl>
              <a:tblPr/>
              <a:tblGrid>
                <a:gridCol w="29511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1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提出書類３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6172" name="Text Box 234"/>
          <p:cNvSpPr txBox="1">
            <a:spLocks noChangeArrowheads="1"/>
          </p:cNvSpPr>
          <p:nvPr/>
        </p:nvSpPr>
        <p:spPr bwMode="auto">
          <a:xfrm>
            <a:off x="333375" y="9647238"/>
            <a:ext cx="60753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908050" y="1423988"/>
            <a:ext cx="5113338" cy="1444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6692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77850" y="3584575"/>
            <a:ext cx="554513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書式は自由です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400">
              <a:latin typeface="ＭＳ Ｐゴシック" panose="020B0600070205080204" pitchFamily="50" charset="-128"/>
            </a:endParaRPr>
          </a:p>
        </p:txBody>
      </p:sp>
      <p:sp>
        <p:nvSpPr>
          <p:cNvPr id="7172" name="WordArt 9"/>
          <p:cNvSpPr>
            <a:spLocks noChangeArrowheads="1" noChangeShapeType="1" noTextEdit="1"/>
          </p:cNvSpPr>
          <p:nvPr/>
        </p:nvSpPr>
        <p:spPr bwMode="auto">
          <a:xfrm>
            <a:off x="2420938" y="922338"/>
            <a:ext cx="2160587" cy="71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7548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7173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提出書類４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7174" name="Text Box 234"/>
          <p:cNvSpPr txBox="1">
            <a:spLocks noChangeArrowheads="1"/>
          </p:cNvSpPr>
          <p:nvPr/>
        </p:nvSpPr>
        <p:spPr bwMode="auto">
          <a:xfrm>
            <a:off x="333375" y="9647238"/>
            <a:ext cx="60753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207963" y="7513638"/>
          <a:ext cx="6461125" cy="2035175"/>
        </p:xfrm>
        <a:graphic>
          <a:graphicData uri="http://schemas.openxmlformats.org/drawingml/2006/table">
            <a:tbl>
              <a:tblPr/>
              <a:tblGrid>
                <a:gridCol w="6461125"/>
              </a:tblGrid>
              <a:tr h="111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献立紹介文をご記入ください。（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文字程度）</a:t>
                      </a:r>
                    </a:p>
                  </a:txBody>
                  <a:tcPr marL="89998" marR="89998" marT="46797" marB="467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当日の演技発表前に、献立紹介時間を設けます（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分程度）。次のどちらかに○を付けてください。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グループの代表者が　　　　　　　　　　　　　上記の献立紹介文の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献立について説明する　　　　　　　　　　　　アナウンスを希望する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98" marR="89998" marT="46797" marB="467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3" name="テキスト ボックス 2"/>
          <p:cNvSpPr txBox="1">
            <a:spLocks noChangeArrowheads="1"/>
          </p:cNvSpPr>
          <p:nvPr/>
        </p:nvSpPr>
        <p:spPr bwMode="auto">
          <a:xfrm>
            <a:off x="3284538" y="9028113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908050" y="1423988"/>
            <a:ext cx="5113338" cy="1444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6692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オリジナルお勧めヘルシー献立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577850" y="3584575"/>
            <a:ext cx="554513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書式は自由です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400">
              <a:latin typeface="ＭＳ Ｐゴシック" panose="020B0600070205080204" pitchFamily="50" charset="-128"/>
            </a:endParaRPr>
          </a:p>
        </p:txBody>
      </p:sp>
      <p:sp>
        <p:nvSpPr>
          <p:cNvPr id="8196" name="WordArt 9"/>
          <p:cNvSpPr>
            <a:spLocks noChangeArrowheads="1" noChangeShapeType="1" noTextEdit="1"/>
          </p:cNvSpPr>
          <p:nvPr/>
        </p:nvSpPr>
        <p:spPr bwMode="auto">
          <a:xfrm>
            <a:off x="2420938" y="922338"/>
            <a:ext cx="2160587" cy="71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7548"/>
              </a:avLst>
            </a:prstTxWarp>
          </a:bodyPr>
          <a:lstStyle/>
          <a:p>
            <a:pPr algn="ctr"/>
            <a:r>
              <a:rPr lang="ja-JP" altLang="en-US" sz="3600" b="1" kern="10"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レシピ紹介</a:t>
            </a:r>
          </a:p>
        </p:txBody>
      </p:sp>
      <p:sp>
        <p:nvSpPr>
          <p:cNvPr id="8197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提出書類４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8198" name="Text Box 234"/>
          <p:cNvSpPr txBox="1">
            <a:spLocks noChangeArrowheads="1"/>
          </p:cNvSpPr>
          <p:nvPr/>
        </p:nvSpPr>
        <p:spPr bwMode="auto">
          <a:xfrm>
            <a:off x="333375" y="9632950"/>
            <a:ext cx="60753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この書類は、当日、会場内に展示いたします。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10"/>
          <p:cNvSpPr txBox="1">
            <a:spLocks noChangeArrowheads="1"/>
          </p:cNvSpPr>
          <p:nvPr/>
        </p:nvSpPr>
        <p:spPr bwMode="auto">
          <a:xfrm>
            <a:off x="4437063" y="60325"/>
            <a:ext cx="2376487" cy="57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6969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提出書類５</a:t>
            </a:r>
            <a:endParaRPr lang="en-US" altLang="ja-JP" sz="1800" dirty="0">
              <a:solidFill>
                <a:srgbClr val="96969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200" dirty="0" smtClean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>
                <a:solidFill>
                  <a:srgbClr val="FF575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必着締切</a:t>
            </a:r>
          </a:p>
        </p:txBody>
      </p:sp>
      <p:sp>
        <p:nvSpPr>
          <p:cNvPr id="9219" name="テキスト ボックス 1"/>
          <p:cNvSpPr txBox="1">
            <a:spLocks noChangeArrowheads="1"/>
          </p:cNvSpPr>
          <p:nvPr/>
        </p:nvSpPr>
        <p:spPr bwMode="auto">
          <a:xfrm>
            <a:off x="115888" y="128588"/>
            <a:ext cx="6697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ＭＳ Ｐゴシック" panose="020B060007020508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299" y="1038839"/>
            <a:ext cx="6603401" cy="88341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74295" tIns="8890" rIns="74295" bIns="889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74295" tIns="8890" rIns="74295" bIns="8890" numCol="1" anchor="t" anchorCtr="0" compatLnSpc="1">
        <a:prstTxWarp prst="textNoShape">
          <a:avLst/>
        </a:prstTxWarp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442</Words>
  <Application>Microsoft Office PowerPoint</Application>
  <PresentationFormat>A4 210 x 297 mm</PresentationFormat>
  <Paragraphs>152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HG丸ｺﾞｼｯｸM-PRO</vt:lpstr>
      <vt:lpstr>HG創英角ﾎﾟｯﾌﾟ体</vt:lpstr>
      <vt:lpstr>ＭＳ Ｐゴシック</vt:lpstr>
      <vt:lpstr>ＭＳ Ｐ明朝</vt:lpstr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香川栄養学園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女子栄養大学</dc:creator>
  <cp:lastModifiedBy>女子栄養大学</cp:lastModifiedBy>
  <cp:revision>49</cp:revision>
  <cp:lastPrinted>2015-05-20T04:21:22Z</cp:lastPrinted>
  <dcterms:created xsi:type="dcterms:W3CDTF">2009-02-17T06:48:03Z</dcterms:created>
  <dcterms:modified xsi:type="dcterms:W3CDTF">2016-04-18T03:22:50Z</dcterms:modified>
</cp:coreProperties>
</file>